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73" r:id="rId2"/>
    <p:sldMasterId id="2147483685" r:id="rId3"/>
    <p:sldMasterId id="2147483697" r:id="rId4"/>
  </p:sldMasterIdLst>
  <p:sldIdLst>
    <p:sldId id="256" r:id="rId5"/>
    <p:sldId id="257" r:id="rId6"/>
    <p:sldId id="301" r:id="rId7"/>
    <p:sldId id="265" r:id="rId8"/>
    <p:sldId id="303" r:id="rId9"/>
    <p:sldId id="304" r:id="rId10"/>
    <p:sldId id="293" r:id="rId11"/>
    <p:sldId id="286" r:id="rId12"/>
    <p:sldId id="305" r:id="rId13"/>
    <p:sldId id="288" r:id="rId14"/>
    <p:sldId id="292" r:id="rId15"/>
    <p:sldId id="294" r:id="rId16"/>
    <p:sldId id="295" r:id="rId17"/>
    <p:sldId id="296" r:id="rId18"/>
    <p:sldId id="297" r:id="rId19"/>
    <p:sldId id="298" r:id="rId20"/>
    <p:sldId id="312" r:id="rId21"/>
    <p:sldId id="313" r:id="rId22"/>
    <p:sldId id="314" r:id="rId23"/>
    <p:sldId id="315" r:id="rId24"/>
    <p:sldId id="300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752" y="-1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4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3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5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1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6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2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3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14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4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12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07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9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53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25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56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19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50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9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97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27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52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44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83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4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0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62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1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3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9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07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91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344068"/>
                </a:solidFill>
              </a:rPr>
              <a:pPr/>
              <a:t>‹#›</a:t>
            </a:fld>
            <a:endParaRPr lang="en-US" dirty="0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94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9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3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6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7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2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5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2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38627"/>
          </a:xfrm>
        </p:spPr>
        <p:txBody>
          <a:bodyPr>
            <a:normAutofit/>
          </a:bodyPr>
          <a:lstStyle/>
          <a:p>
            <a:pPr algn="ctr"/>
            <a:r>
              <a:rPr lang="ru-RU" sz="6600" b="1" cap="all" spc="200" dirty="0">
                <a:solidFill>
                  <a:schemeClr val="tx2"/>
                </a:solidFill>
                <a:ea typeface="+mn-ea"/>
                <a:cs typeface="+mn-cs"/>
              </a:rPr>
              <a:t>КУБА</a:t>
            </a:r>
            <a:r>
              <a:rPr lang="es-ES" sz="6600" b="1" cap="all" spc="200" dirty="0">
                <a:solidFill>
                  <a:schemeClr val="tx2"/>
                </a:solidFill>
                <a:ea typeface="+mn-ea"/>
                <a:cs typeface="+mn-cs"/>
              </a:rPr>
              <a:t>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7281" y="3089959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ПУТЬ К ОБНОВЛЕНИЮ</a:t>
            </a:r>
            <a:br>
              <a:rPr lang="ru-RU" sz="3200" dirty="0" smtClean="0"/>
            </a:br>
            <a:r>
              <a:rPr lang="ru-RU" sz="3200" b="1" dirty="0" smtClean="0"/>
              <a:t>ЭКОНОМИЧЕСКОЙ </a:t>
            </a:r>
            <a:r>
              <a:rPr lang="ru-RU" sz="3200" b="1" dirty="0"/>
              <a:t>МОДЕЛИ </a:t>
            </a:r>
            <a:r>
              <a:rPr lang="ru-RU" sz="3200" b="1" dirty="0" smtClean="0"/>
              <a:t>СТРАНЫ</a:t>
            </a:r>
            <a:endParaRPr lang="es-ES" sz="3200" b="1" dirty="0"/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6180"/>
            <a:ext cx="1097280" cy="5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030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4400" dirty="0" smtClean="0">
                <a:solidFill>
                  <a:schemeClr val="tx1"/>
                </a:solidFill>
              </a:rPr>
              <a:t>ОСНОВНЫЕ ПРИНЯТЫЕ МЕРЫ</a:t>
            </a:r>
            <a:endParaRPr lang="es-ES" altLang="ru-RU" sz="4400" dirty="0" smtClean="0">
              <a:solidFill>
                <a:schemeClr val="tx1"/>
              </a:solidFill>
            </a:endParaRPr>
          </a:p>
        </p:txBody>
      </p:sp>
      <p:pic>
        <p:nvPicPr>
          <p:cNvPr id="2457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uadroTexto 5"/>
          <p:cNvSpPr txBox="1">
            <a:spLocks noChangeArrowheads="1"/>
          </p:cNvSpPr>
          <p:nvPr/>
        </p:nvSpPr>
        <p:spPr bwMode="auto">
          <a:xfrm>
            <a:off x="1096963" y="1846263"/>
            <a:ext cx="10333037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 sz="20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altLang="ru-RU" sz="2500" dirty="0">
                <a:solidFill>
                  <a:schemeClr val="tx1"/>
                </a:solidFill>
              </a:rPr>
              <a:t>СОЗДАНИЕ ЧАСТНОГО БИЗНЕСА И КООПЕРАТИВОВ;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>
                <a:solidFill>
                  <a:schemeClr val="tx1"/>
                </a:solidFill>
              </a:rPr>
              <a:t>УМЕНЬШЕНИЕ ЧИСЛА МИНИСТЕРСТВ, В ТОМ ЧИСЛЕ ПУТЕМ ИХ СЛИЯНИЯ;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>
                <a:solidFill>
                  <a:schemeClr val="tx1"/>
                </a:solidFill>
              </a:rPr>
              <a:t>РАЗГРАНИЧЕНИЕ ФУНКЦИЙ ГОСУДАРСТВА И ПРЕДПРИНИМАТЕЛЕЙ; </a:t>
            </a:r>
            <a:endParaRPr lang="es-ES" altLang="ru-RU" sz="25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 smtClean="0">
                <a:solidFill>
                  <a:schemeClr val="tx1"/>
                </a:solidFill>
              </a:rPr>
              <a:t>ПЕРЕДАЧА </a:t>
            </a:r>
            <a:r>
              <a:rPr lang="ru-RU" altLang="ru-RU" sz="2500" dirty="0">
                <a:solidFill>
                  <a:schemeClr val="tx1"/>
                </a:solidFill>
              </a:rPr>
              <a:t>В ПОЛЬЗОВАНИЕ ПУСТУЮЩИХ ЗЕМЕЛЬ;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>
                <a:solidFill>
                  <a:schemeClr val="tx1"/>
                </a:solidFill>
              </a:rPr>
              <a:t>ПРИНЯТИЕ НОВОГО ТРУДОВОГО КОДЕКСА;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>
                <a:solidFill>
                  <a:schemeClr val="tx1"/>
                </a:solidFill>
              </a:rPr>
              <a:t>ПРИНЯТИЕ НОВОЙ НАЛОГОВОЙ СИСТЕМЫ;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>
                <a:solidFill>
                  <a:schemeClr val="tx1"/>
                </a:solidFill>
              </a:rPr>
              <a:t>ИЗМЕНЕНИЕ БАНКОВСКОЙ СИСТЕМЫ</a:t>
            </a:r>
            <a:r>
              <a:rPr lang="ru-RU" altLang="ru-RU" sz="25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 smtClean="0">
                <a:solidFill>
                  <a:schemeClr val="tx1"/>
                </a:solidFill>
              </a:rPr>
              <a:t>ИЗМЕНЕНИЕ  </a:t>
            </a:r>
            <a:r>
              <a:rPr lang="ru-RU" altLang="ru-RU" sz="2500" dirty="0">
                <a:solidFill>
                  <a:schemeClr val="tx1"/>
                </a:solidFill>
              </a:rPr>
              <a:t>СИСТЕМЫ ОПЛАТЫ ТРУДА;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 smtClean="0">
                <a:solidFill>
                  <a:schemeClr val="tx1"/>
                </a:solidFill>
              </a:rPr>
              <a:t>ОТКАЗ ОТ УСТАРЕВШИХ ЗАПРЕТОВ;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500" dirty="0" smtClean="0">
                <a:solidFill>
                  <a:schemeClr val="tx1"/>
                </a:solidFill>
              </a:rPr>
              <a:t>ОДОБРЕНИЕ НОВОГО ЗАКОНА ОБ ИНОСТРАННЫХ ИНВЕСТИЦИЯХ.</a:t>
            </a:r>
            <a:endParaRPr lang="ru-RU" alt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134031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ЧТО ТАКОЕ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ОСОБАЯ ЭКОНОМИЧЕСКАЯ ЗОНА (ОЭЗ</a:t>
            </a:r>
            <a:r>
              <a:rPr lang="es-ES" sz="3800" dirty="0" smtClean="0">
                <a:solidFill>
                  <a:schemeClr val="tx1"/>
                </a:solidFill>
              </a:rPr>
              <a:t>)?</a:t>
            </a:r>
            <a:endParaRPr lang="es-ES" sz="3800" dirty="0">
              <a:solidFill>
                <a:schemeClr val="tx1"/>
              </a:solidFill>
            </a:endParaRPr>
          </a:p>
        </p:txBody>
      </p:sp>
      <p:pic>
        <p:nvPicPr>
          <p:cNvPr id="2867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75" y="2263775"/>
            <a:ext cx="6272213" cy="3502025"/>
          </a:xfrm>
        </p:spPr>
      </p:pic>
      <p:pic>
        <p:nvPicPr>
          <p:cNvPr id="2867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955800"/>
            <a:ext cx="34845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014788"/>
            <a:ext cx="34734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0938" y="3795713"/>
            <a:ext cx="1479550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0000"/>
                </a:solidFill>
              </a:rPr>
              <a:t>Порт </a:t>
            </a:r>
            <a:r>
              <a:rPr lang="ru-RU" sz="1600" dirty="0" err="1">
                <a:solidFill>
                  <a:srgbClr val="FF0000"/>
                </a:solidFill>
              </a:rPr>
              <a:t>Мариэль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4713" y="2641600"/>
            <a:ext cx="823912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</a:rPr>
              <a:t>Ла-бока</a:t>
            </a:r>
          </a:p>
        </p:txBody>
      </p:sp>
      <p:sp>
        <p:nvSpPr>
          <p:cNvPr id="5" name="Овал 4"/>
          <p:cNvSpPr/>
          <p:nvPr/>
        </p:nvSpPr>
        <p:spPr>
          <a:xfrm>
            <a:off x="4594225" y="2714625"/>
            <a:ext cx="90488" cy="730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ПРЕИМУЩЕСТВА ОЭЗ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СТРАТЕГИЧЕСКОЕ РАСПОЛОЖЕНИЕ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9" y="1846263"/>
            <a:ext cx="5113339" cy="40227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00000"/>
              </a:lnSpc>
              <a:buFont typeface="Calibri" panose="020F0502020204030204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НАХОДИТСЯ </a:t>
            </a:r>
            <a:r>
              <a:rPr lang="ru-RU" sz="2400" b="1" dirty="0" smtClean="0">
                <a:solidFill>
                  <a:schemeClr val="tx1"/>
                </a:solidFill>
              </a:rPr>
              <a:t>НА ПЕРЕСЕЧЕНИИ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КАК ВОДНЫХ, ТАК И ВОЗДУШНЫХ ТОРГОВЫХ ПУТЕЙ </a:t>
            </a:r>
            <a:r>
              <a:rPr lang="ru-RU" sz="2400" dirty="0" smtClean="0">
                <a:solidFill>
                  <a:schemeClr val="tx1"/>
                </a:solidFill>
              </a:rPr>
              <a:t>КАРИБСКОГО БАССЕЙНА И ОБЕИХ АМЕРИК, ГДЕ РАСПОЛОЖЕНО 37 ВАЖНЕЙШИХ ПОРТОВ 17 СТРАН РЕГИОНА.</a:t>
            </a:r>
          </a:p>
          <a:p>
            <a:pPr marL="91440" indent="-91440" eaLnBrk="1" fontAlgn="auto" hangingPunct="1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9700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5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846263"/>
            <a:ext cx="4913313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95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РАСПОЛОЖЕНИЕ ЗОНЫ ОСОБОГО ЭКОНОМИЧЕСКОГО РАЗВИТИЯ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30723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uadroTexto 7"/>
          <p:cNvSpPr txBox="1">
            <a:spLocks noChangeArrowheads="1"/>
          </p:cNvSpPr>
          <p:nvPr/>
        </p:nvSpPr>
        <p:spPr bwMode="auto">
          <a:xfrm>
            <a:off x="454941" y="1830077"/>
            <a:ext cx="552755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0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ES" altLang="ru-RU" sz="2400" b="1" i="1" dirty="0" smtClean="0">
                <a:solidFill>
                  <a:schemeClr val="tx1"/>
                </a:solidFill>
              </a:rPr>
              <a:t>“</a:t>
            </a:r>
            <a:r>
              <a:rPr lang="ru-RU" altLang="ru-RU" sz="2400" b="1" i="1" dirty="0" smtClean="0">
                <a:solidFill>
                  <a:schemeClr val="tx1"/>
                </a:solidFill>
              </a:rPr>
              <a:t>Особая зона экономического развития  </a:t>
            </a:r>
            <a:r>
              <a:rPr lang="ru-RU" altLang="ru-RU" sz="2400" b="1" i="1" dirty="0" err="1">
                <a:solidFill>
                  <a:schemeClr val="tx1"/>
                </a:solidFill>
              </a:rPr>
              <a:t>Мариэль</a:t>
            </a:r>
            <a:r>
              <a:rPr lang="es-ES" altLang="ru-RU" sz="2400" dirty="0" smtClean="0">
                <a:solidFill>
                  <a:schemeClr val="tx1"/>
                </a:solidFill>
              </a:rPr>
              <a:t>”</a:t>
            </a:r>
            <a:r>
              <a:rPr lang="ru-RU" altLang="ru-RU" sz="2400" dirty="0" smtClean="0">
                <a:solidFill>
                  <a:schemeClr val="tx1"/>
                </a:solidFill>
              </a:rPr>
              <a:t> занимает площадь </a:t>
            </a:r>
            <a:r>
              <a:rPr lang="es-ES" altLang="ru-RU" sz="2400" dirty="0" smtClean="0">
                <a:solidFill>
                  <a:schemeClr val="tx1"/>
                </a:solidFill>
              </a:rPr>
              <a:t>465.4 </a:t>
            </a:r>
            <a:r>
              <a:rPr lang="ru-RU" altLang="ru-RU" sz="2400" dirty="0">
                <a:solidFill>
                  <a:schemeClr val="tx1"/>
                </a:solidFill>
              </a:rPr>
              <a:t>км</a:t>
            </a:r>
            <a:r>
              <a:rPr lang="es-ES" altLang="ru-RU" sz="2400" dirty="0">
                <a:solidFill>
                  <a:schemeClr val="tx1"/>
                </a:solidFill>
              </a:rPr>
              <a:t>² </a:t>
            </a:r>
            <a:r>
              <a:rPr lang="ru-RU" altLang="ru-RU" sz="2400" dirty="0">
                <a:solidFill>
                  <a:schemeClr val="tx1"/>
                </a:solidFill>
              </a:rPr>
              <a:t>и находится недалеко от западной части Гаваны.</a:t>
            </a:r>
            <a:r>
              <a:rPr lang="es-ES" altLang="ru-RU" sz="2400" dirty="0">
                <a:solidFill>
                  <a:schemeClr val="tx1"/>
                </a:solidFill>
              </a:rPr>
              <a:t> </a:t>
            </a:r>
          </a:p>
          <a:p>
            <a:endParaRPr lang="es-ES" altLang="ru-RU" sz="1800" dirty="0">
              <a:solidFill>
                <a:schemeClr val="tx1"/>
              </a:solidFill>
            </a:endParaRPr>
          </a:p>
        </p:txBody>
      </p:sp>
      <p:pic>
        <p:nvPicPr>
          <p:cNvPr id="30725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335213"/>
            <a:ext cx="10058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20 Conector recto de flecha"/>
          <p:cNvCxnSpPr/>
          <p:nvPr/>
        </p:nvCxnSpPr>
        <p:spPr>
          <a:xfrm flipV="1">
            <a:off x="3887788" y="3168650"/>
            <a:ext cx="2425700" cy="750888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3773488" y="2989263"/>
            <a:ext cx="4418012" cy="155892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8 CuadroTexto"/>
          <p:cNvSpPr txBox="1"/>
          <p:nvPr/>
        </p:nvSpPr>
        <p:spPr>
          <a:xfrm rot="20486084">
            <a:off x="5664200" y="3503613"/>
            <a:ext cx="925513" cy="369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45 Km</a:t>
            </a:r>
            <a:endParaRPr lang="es-ES" b="1" dirty="0">
              <a:solidFill>
                <a:schemeClr val="bg1"/>
              </a:solidFill>
              <a:latin typeface="Myriad Pro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2138" y="3282950"/>
            <a:ext cx="3511550" cy="522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ГАВАНА</a:t>
            </a:r>
          </a:p>
        </p:txBody>
      </p:sp>
    </p:spTree>
    <p:extLst>
      <p:ext uri="{BB962C8B-B14F-4D97-AF65-F5344CB8AC3E}">
        <p14:creationId xmlns:p14="http://schemas.microsoft.com/office/powerpoint/2010/main" val="14799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ПРЕИМУЩЕСТВА ОЭЗ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СПЕЦИАЛЬНЫЙ НАЛОГОВОЙ РЕЖИМ С НАЛОГОВЫМИ ЛЬГОТАМИ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31747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47687"/>
              </p:ext>
            </p:extLst>
          </p:nvPr>
        </p:nvGraphicFramePr>
        <p:xfrm>
          <a:off x="3016725" y="1836161"/>
          <a:ext cx="6780212" cy="403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306"/>
                <a:gridCol w="3057906"/>
              </a:tblGrid>
              <a:tr h="5028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s-ES" sz="1100" dirty="0">
                        <a:latin typeface="Myriad Pro" pitchFamily="34" charset="0"/>
                      </a:endParaRPr>
                    </a:p>
                  </a:txBody>
                  <a:tcPr marL="91429" marR="91429" marT="45711" marB="45711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100" baseline="0" dirty="0" smtClean="0">
                          <a:latin typeface="Myriad Pro" pitchFamily="34" charset="0"/>
                        </a:rPr>
                        <a:t>РЕЖИМ ЗОНЫ ОСОБОГО ЭКОНОМИЧЕСКОГО РАЗВИТИЯ</a:t>
                      </a:r>
                      <a:endParaRPr lang="es-ES" sz="1100" dirty="0">
                        <a:latin typeface="Myriad Pro" pitchFamily="34" charset="0"/>
                      </a:endParaRPr>
                    </a:p>
                  </a:txBody>
                  <a:tcPr marL="91429" marR="91429" marT="45711" marB="45711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E5"/>
                    </a:solidFill>
                  </a:tcPr>
                </a:tc>
              </a:tr>
              <a:tr h="329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Налоги</a:t>
                      </a:r>
                      <a:endParaRPr lang="es-ES" sz="1400" b="0" dirty="0" smtClean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s-ES" sz="14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20158">
                <a:tc>
                  <a:txBody>
                    <a:bodyPr/>
                    <a:lstStyle/>
                    <a:p>
                      <a:pPr marL="180000" lvl="1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использование рабочей силы</a:t>
                      </a:r>
                      <a:endParaRPr lang="es-ES" sz="1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Не облагается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0338">
                <a:tc>
                  <a:txBody>
                    <a:bodyPr/>
                    <a:lstStyle/>
                    <a:p>
                      <a:pPr marL="180000" lvl="1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Налог на прибыль</a:t>
                      </a:r>
                      <a:endParaRPr lang="es-ES" sz="1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0%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в течение периода восстановления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до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8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лет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).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Впоследствии –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12%</a:t>
                      </a:r>
                      <a:endParaRPr lang="es-ES" sz="1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4073">
                <a:tc>
                  <a:txBody>
                    <a:bodyPr/>
                    <a:lstStyle/>
                    <a:p>
                      <a:pPr marL="180000" lvl="1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Таможенная пошлина на оборудование, предназначенное для реализации инвестиционных проектов</a:t>
                      </a:r>
                      <a:endParaRPr lang="es-ES" sz="1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Не облагается</a:t>
                      </a:r>
                      <a:endParaRPr lang="es-ES" sz="1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4073">
                <a:tc>
                  <a:txBody>
                    <a:bodyPr/>
                    <a:lstStyle/>
                    <a:p>
                      <a:pPr marL="180000" lvl="1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товары и услуги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0%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в течение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первого года работы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,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впоследствии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–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1%</a:t>
                      </a:r>
                      <a:endParaRPr lang="es-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L="91429" marR="91429" marT="45711" marB="45711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5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bg1"/>
                          </a:solidFill>
                          <a:latin typeface="Myriad Pro" pitchFamily="34" charset="0"/>
                          <a:ea typeface="+mn-ea"/>
                          <a:cs typeface="+mn-cs"/>
                        </a:rPr>
                        <a:t>Налог на местное развитие</a:t>
                      </a:r>
                      <a:endParaRPr lang="es-ES" sz="1400" b="0" kern="1200" noProof="0" dirty="0">
                        <a:solidFill>
                          <a:schemeClr val="bg1"/>
                        </a:solidFill>
                        <a:latin typeface="Myriad Pro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11" marB="45711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 smtClean="0">
                          <a:solidFill>
                            <a:schemeClr val="bg1"/>
                          </a:solidFill>
                          <a:latin typeface="Myriad Pro" pitchFamily="34" charset="0"/>
                          <a:ea typeface="+mn-ea"/>
                          <a:cs typeface="+mn-cs"/>
                        </a:rPr>
                        <a:t>Не облагается</a:t>
                      </a:r>
                      <a:endParaRPr lang="es-ES" sz="1400" b="0" kern="1200" noProof="0" dirty="0">
                        <a:solidFill>
                          <a:schemeClr val="bg1"/>
                        </a:solidFill>
                        <a:latin typeface="Myriad Pro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11" marB="45711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1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ЦЕЛЬ – </a:t>
            </a:r>
            <a:r>
              <a:rPr lang="ru-RU" sz="4000" dirty="0" smtClean="0">
                <a:solidFill>
                  <a:schemeClr val="tx1"/>
                </a:solidFill>
              </a:rPr>
              <a:t>СПОСОБСТВОВАТЬ РАЗВИТИЮ СТРАНЫ ПОСРЕДСТВОМ</a:t>
            </a:r>
            <a:r>
              <a:rPr lang="es-ES" sz="4000" dirty="0" smtClean="0">
                <a:solidFill>
                  <a:schemeClr val="tx1"/>
                </a:solidFill>
              </a:rPr>
              <a:t>:</a:t>
            </a:r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32771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uadroTexto 4"/>
          <p:cNvSpPr txBox="1">
            <a:spLocks noChangeArrowheads="1"/>
          </p:cNvSpPr>
          <p:nvPr/>
        </p:nvSpPr>
        <p:spPr bwMode="auto">
          <a:xfrm>
            <a:off x="771896" y="1758396"/>
            <a:ext cx="1087779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457200">
              <a:defRPr sz="20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ПОЛУЧЕНИЯ ФИНАНСИРОВАНИЯ, РАЗВИТИЯ РЫНКА, ТЕХНОЛОГИЙ;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УВЕЛИЧЕНИЯ ЭКСПОРТА;</a:t>
            </a:r>
            <a:endParaRPr lang="es-ES" altLang="ru-RU" sz="2400" dirty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СОЗДАНИЯ НОВЫХ </a:t>
            </a:r>
            <a:r>
              <a:rPr lang="ru-RU" altLang="ru-RU" sz="2400" dirty="0" smtClean="0">
                <a:solidFill>
                  <a:schemeClr val="tx1"/>
                </a:solidFill>
              </a:rPr>
              <a:t>РАБОЧИХ </a:t>
            </a:r>
            <a:r>
              <a:rPr lang="ru-RU" altLang="ru-RU" sz="2400" dirty="0">
                <a:solidFill>
                  <a:schemeClr val="tx1"/>
                </a:solidFill>
              </a:rPr>
              <a:t>МЕСТ;</a:t>
            </a:r>
            <a:endParaRPr lang="es-ES" altLang="ru-RU" sz="2400" dirty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ПЕРЕДАЧИ ТЕХНОЛОГИЙ И СОЗДАНИЯ ЛОГИСТИЧЕСКИХ СИСТЕМ;</a:t>
            </a:r>
            <a:endParaRPr lang="es-ES" altLang="ru-RU" sz="2400" dirty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СОЗДАНИЯ НАЦИОНАЛЬНЫХ И ИНОСТРАННЫХ ПРЕДПРИЯТИЙ;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ФОКУСИРОВАНИЯ НА </a:t>
            </a:r>
            <a:r>
              <a:rPr lang="ru-RU" altLang="ru-RU" sz="2400" dirty="0" smtClean="0">
                <a:solidFill>
                  <a:schemeClr val="tx1"/>
                </a:solidFill>
              </a:rPr>
              <a:t>ТАКИХ СТРАТЕГИЧЕСКИ </a:t>
            </a:r>
            <a:r>
              <a:rPr lang="ru-RU" altLang="ru-RU" sz="2400" dirty="0">
                <a:solidFill>
                  <a:schemeClr val="tx1"/>
                </a:solidFill>
              </a:rPr>
              <a:t>ВАЖНЫХ </a:t>
            </a:r>
            <a:r>
              <a:rPr lang="ru-RU" altLang="ru-RU" sz="2400" dirty="0" smtClean="0">
                <a:solidFill>
                  <a:schemeClr val="tx1"/>
                </a:solidFill>
              </a:rPr>
              <a:t>СЕКТОРАХ, КАК </a:t>
            </a:r>
            <a:r>
              <a:rPr lang="ru-RU" sz="2400" dirty="0" smtClean="0">
                <a:solidFill>
                  <a:schemeClr val="tx1"/>
                </a:solidFill>
              </a:rPr>
              <a:t>БИОТЕХНОЛОГИИ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ВОЗОБНОВЛЯЕМЫЕ ИСТОЧНИКИ ЭНЕРГИИ, СЕЛЬСКОЕ ХОЗЯЙСТВО, ТУРИЗМ, УПАКОВОЧНАЯ ПРОМЫШЛЕННОСТЬ, ИНФОРМАЦИОННЫЕ ТЕХНОЛОГИИ И </a:t>
            </a:r>
            <a:r>
              <a:rPr lang="ru-RU" sz="2400" dirty="0">
                <a:solidFill>
                  <a:schemeClr val="tx1"/>
                </a:solidFill>
              </a:rPr>
              <a:t>КОММУНИКАЦИИ, СЕКТОР </a:t>
            </a:r>
            <a:r>
              <a:rPr lang="ru-RU" sz="2400" dirty="0" smtClean="0">
                <a:solidFill>
                  <a:schemeClr val="tx1"/>
                </a:solidFill>
              </a:rPr>
              <a:t>НЕДВИЖИМОСТИ</a:t>
            </a:r>
            <a:r>
              <a:rPr lang="es-ES" altLang="ru-RU" sz="2400" dirty="0" smtClean="0">
                <a:solidFill>
                  <a:schemeClr val="tx1"/>
                </a:solidFill>
              </a:rPr>
              <a:t>.</a:t>
            </a:r>
            <a:endParaRPr lang="es-ES" alt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45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343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П</a:t>
            </a:r>
            <a:r>
              <a:rPr lang="ru-RU" sz="4400" dirty="0" smtClean="0">
                <a:solidFill>
                  <a:schemeClr val="tx1"/>
                </a:solidFill>
              </a:rPr>
              <a:t>РЕИМУЩЕСТА ИНВЕСТИРОВАНИЯ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33795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uadroTexto 4"/>
          <p:cNvSpPr txBox="1">
            <a:spLocks noChangeArrowheads="1"/>
          </p:cNvSpPr>
          <p:nvPr/>
        </p:nvSpPr>
        <p:spPr bwMode="auto">
          <a:xfrm>
            <a:off x="760021" y="1846263"/>
            <a:ext cx="109965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457200">
              <a:defRPr sz="20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ВЫГОДНОЕ ГЕОГРАФИЧЕСКОЕ ПОЛОЖЕНИЕ;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НАУЧНОЕ РАЗВИТИЕ;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ВЫСОКИЙ УРОВЕНЬ РАБОЧЕЙ СИЛЫ;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chemeClr val="tx1"/>
                </a:solidFill>
              </a:rPr>
              <a:t>РАЗВИВАЮЩАЯСЯ </a:t>
            </a:r>
            <a:r>
              <a:rPr lang="ru-RU" altLang="ru-RU" sz="2800" dirty="0">
                <a:solidFill>
                  <a:schemeClr val="tx1"/>
                </a:solidFill>
              </a:rPr>
              <a:t>ИНФРАСТРУКТУРА;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СТАБИЛЬНОСТЬ И БЕЗОПАСНОСТЬ  </a:t>
            </a:r>
            <a:r>
              <a:rPr lang="ru-RU" altLang="ru-RU" sz="2800" dirty="0" smtClean="0">
                <a:solidFill>
                  <a:schemeClr val="tx1"/>
                </a:solidFill>
              </a:rPr>
              <a:t>СТРАНЫ;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chemeClr val="tx1"/>
                </a:solidFill>
              </a:rPr>
              <a:t>ШИРОКИЙ БИЗНЕС-ПОРТФЕЛЬ (326 ПРОЕКТОВ В 12 СЕКТОРАХ ОБЩЕЙ СТОИМОСТЬЮ 8 МИЛЛИАРДОВ ДОЛЛАРОВ США).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>
                <a:latin typeface="Arial" pitchFamily="34" charset="0"/>
                <a:cs typeface="Arial" pitchFamily="34" charset="0"/>
              </a:rPr>
              <a:t>2015-2016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гг.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07" y="1876730"/>
            <a:ext cx="11205274" cy="4023360"/>
          </a:xfrm>
        </p:spPr>
        <p:txBody>
          <a:bodyPr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УДАЛОСЬ ОСТАНОВИТЬ ТЕНДЕНЦИЮ К СОКРАЩЕНИЮ ВВП</a:t>
            </a:r>
            <a:endParaRPr lang="es-ES" sz="2800" dirty="0">
              <a:solidFill>
                <a:prstClr val="black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ПРОВЕДЕНИЕ В 2016 ГОДУ </a:t>
            </a:r>
            <a:r>
              <a:rPr lang="es-ES" sz="2800" dirty="0">
                <a:solidFill>
                  <a:prstClr val="black"/>
                </a:solidFill>
              </a:rPr>
              <a:t>VII </a:t>
            </a:r>
            <a:r>
              <a:rPr lang="ru-RU" sz="2800" dirty="0">
                <a:solidFill>
                  <a:prstClr val="black"/>
                </a:solidFill>
              </a:rPr>
              <a:t>СЪЕЗДА КОММУНИСТИЧЕСКОЙ ПАРТИИ КУБЫ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ПЕРЕХОД </a:t>
            </a:r>
            <a:r>
              <a:rPr lang="ru-RU" sz="2800" dirty="0">
                <a:solidFill>
                  <a:prstClr val="black"/>
                </a:solidFill>
              </a:rPr>
              <a:t>К ЭТАПУ БОЛЕЕ ГЛУБИННЫХ И КОМПЛЕКСНЫХ ИЗМЕНЕНИЙ</a:t>
            </a:r>
            <a:endParaRPr lang="es-ES" sz="2800" dirty="0">
              <a:solidFill>
                <a:prstClr val="black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ОДОБРЕНИЕ ПРОЕКТА КОНЦЕПЦИИ </a:t>
            </a:r>
            <a:r>
              <a:rPr lang="ru-RU" altLang="ru-RU" sz="2800" dirty="0">
                <a:solidFill>
                  <a:schemeClr val="tx1"/>
                </a:solidFill>
              </a:rPr>
              <a:t>СОЦИАЛЬНО-ЭКОНОМИЧЕСКОЙ МОДЕЛИ РАЗВИТИЯ </a:t>
            </a:r>
            <a:r>
              <a:rPr lang="ru-RU" altLang="ru-RU" sz="2800" dirty="0" smtClean="0">
                <a:solidFill>
                  <a:schemeClr val="tx1"/>
                </a:solidFill>
              </a:rPr>
              <a:t>КУБЫ</a:t>
            </a:r>
            <a:endParaRPr lang="es-ES" sz="2800" dirty="0">
              <a:solidFill>
                <a:prstClr val="black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ОДОБРЕНИЕ </a:t>
            </a:r>
            <a:r>
              <a:rPr lang="ru-RU" sz="2800" dirty="0" smtClean="0">
                <a:solidFill>
                  <a:prstClr val="black"/>
                </a:solidFill>
              </a:rPr>
              <a:t>ОСНОВНЫХ ПОЛОЖЕНИЙ ДОЛГОСРОЧНОЙ ПРОГРАММЫ </a:t>
            </a:r>
            <a:r>
              <a:rPr lang="ru-RU" sz="2800" dirty="0">
                <a:solidFill>
                  <a:prstClr val="black"/>
                </a:solidFill>
              </a:rPr>
              <a:t>ЭКОНОМИЧЕСКОГО РАЗВИТИЯ СТРАНЫ </a:t>
            </a:r>
            <a:r>
              <a:rPr lang="ru-RU" sz="2800" dirty="0" smtClean="0">
                <a:solidFill>
                  <a:prstClr val="black"/>
                </a:solidFill>
              </a:rPr>
              <a:t>(</a:t>
            </a:r>
            <a:r>
              <a:rPr lang="ru-RU" sz="2800" dirty="0">
                <a:solidFill>
                  <a:prstClr val="black"/>
                </a:solidFill>
              </a:rPr>
              <a:t>ДО 2030 </a:t>
            </a:r>
            <a:r>
              <a:rPr lang="ru-RU" sz="2800" dirty="0" smtClean="0">
                <a:solidFill>
                  <a:prstClr val="black"/>
                </a:solidFill>
              </a:rPr>
              <a:t>г.) </a:t>
            </a:r>
          </a:p>
        </p:txBody>
      </p:sp>
    </p:spTree>
    <p:extLst>
      <p:ext uri="{BB962C8B-B14F-4D97-AF65-F5344CB8AC3E}">
        <p14:creationId xmlns:p14="http://schemas.microsoft.com/office/powerpoint/2010/main" val="203510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ВНУТРЕННИЕ ВЫЗОВЫ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257" y="1845734"/>
            <a:ext cx="11673444" cy="4448188"/>
          </a:xfrm>
        </p:spPr>
        <p:txBody>
          <a:bodyPr>
            <a:normAutofit fontScale="70000" lnSpcReduction="20000"/>
          </a:bodyPr>
          <a:lstStyle/>
          <a:p>
            <a:pPr marL="457200" lvl="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prstClr val="black"/>
                </a:solidFill>
              </a:rPr>
              <a:t>БОЛЕЕ ЗНАЧИТЕЛЬНЫЕ ИЗМЕНЕНИЯ В СФЕРЕ ПРЕДПРИНИМАТЕЛЬСТВА </a:t>
            </a:r>
          </a:p>
          <a:p>
            <a:pPr marL="45720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3100" dirty="0" smtClean="0">
                <a:solidFill>
                  <a:prstClr val="black"/>
                </a:solidFill>
              </a:rPr>
              <a:t>НЕОБХОДИМОСТЬ СОКРАЩЕНИЯ ИМПОРТА</a:t>
            </a:r>
            <a:r>
              <a:rPr lang="es-ES" altLang="ru-RU" sz="3100" dirty="0" smtClean="0">
                <a:solidFill>
                  <a:prstClr val="black"/>
                </a:solidFill>
              </a:rPr>
              <a:t> </a:t>
            </a:r>
            <a:r>
              <a:rPr lang="ru-RU" altLang="ru-RU" sz="3100" dirty="0" smtClean="0">
                <a:solidFill>
                  <a:prstClr val="black"/>
                </a:solidFill>
              </a:rPr>
              <a:t>И УВЕЛИЧЕНИЯ ЭКСПОРТА</a:t>
            </a:r>
            <a:endParaRPr lang="es-ES" altLang="ru-RU" sz="3100" dirty="0" smtClean="0">
              <a:solidFill>
                <a:prstClr val="black"/>
              </a:solidFill>
            </a:endParaRPr>
          </a:p>
          <a:p>
            <a:pPr marL="45720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prstClr val="black"/>
                </a:solidFill>
              </a:rPr>
              <a:t>НЕОБХОДИМОСТЬ УВЕЛИЧЕНИЯ ЗАРАБОТНОЙ ПЛАТЫ И ПРОИЗВОДИТЕЛЬНОСТИ ТРУДА</a:t>
            </a:r>
          </a:p>
          <a:p>
            <a:pPr marL="45720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prstClr val="black"/>
                </a:solidFill>
              </a:rPr>
              <a:t>ЭКОНОМИЯ РЕСУРСОВ, ИННОВАЦИОННОЕ РАЗВИТИЕ И МОДЕРНИЗАЦИЯ</a:t>
            </a:r>
          </a:p>
          <a:p>
            <a:pPr marL="45720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prstClr val="black"/>
                </a:solidFill>
              </a:rPr>
              <a:t>ПРИВЛЕЧЕНИЕ ИНОСТРАННЫХ ИНВЕСТИЦИЙ В </a:t>
            </a:r>
            <a:r>
              <a:rPr lang="ru-RU" sz="3100" dirty="0">
                <a:solidFill>
                  <a:prstClr val="black"/>
                </a:solidFill>
              </a:rPr>
              <a:t>БОЛЬШЕМ ОБЪЕМЕ </a:t>
            </a:r>
            <a:endParaRPr lang="ru-RU" sz="3100" dirty="0" smtClean="0">
              <a:solidFill>
                <a:prstClr val="black"/>
              </a:solidFill>
            </a:endParaRPr>
          </a:p>
          <a:p>
            <a:pPr marL="45720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3100" dirty="0" smtClean="0">
                <a:solidFill>
                  <a:prstClr val="black"/>
                </a:solidFill>
              </a:rPr>
              <a:t>ДЕМОГРАФИЧЕСКАЯ ПРОБЛЕМА</a:t>
            </a:r>
            <a:endParaRPr lang="es-ES" altLang="ru-RU" sz="3100" dirty="0" smtClean="0">
              <a:solidFill>
                <a:prstClr val="black"/>
              </a:solidFill>
            </a:endParaRPr>
          </a:p>
          <a:p>
            <a:pPr marL="45720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3100" dirty="0" smtClean="0">
                <a:solidFill>
                  <a:prstClr val="black"/>
                </a:solidFill>
              </a:rPr>
              <a:t>ДИВЕРСИФИКАЦИЯ ВНЕШНЕЙ ТОРГОВЛИ</a:t>
            </a:r>
            <a:endParaRPr lang="es-ES" altLang="ru-RU" sz="3100" dirty="0" smtClean="0">
              <a:solidFill>
                <a:prstClr val="black"/>
              </a:solidFill>
            </a:endParaRPr>
          </a:p>
          <a:p>
            <a:pPr marL="457200" lvl="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prstClr val="black"/>
                </a:solidFill>
              </a:rPr>
              <a:t>УНИФИКАЦИЯ ВАЛЮТЫ</a:t>
            </a:r>
            <a:endParaRPr lang="es-ES" sz="3100" dirty="0" smtClean="0">
              <a:solidFill>
                <a:prstClr val="black"/>
              </a:solidFill>
            </a:endParaRPr>
          </a:p>
          <a:p>
            <a:pPr marL="457200" lvl="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prstClr val="black"/>
                </a:solidFill>
              </a:rPr>
              <a:t>ДИВЕРСИФИКАЦИЯ ИСТОЧНИКОВ ПОЛУЧЕНИЯ ЭНЕРГИИ </a:t>
            </a:r>
            <a:endParaRPr lang="es-ES" sz="3100" dirty="0" smtClean="0">
              <a:solidFill>
                <a:prstClr val="black"/>
              </a:solidFill>
            </a:endParaRPr>
          </a:p>
          <a:p>
            <a:pPr marL="457200" lvl="0" indent="-457200" defTabSz="45720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prstClr val="black"/>
                </a:solidFill>
              </a:rPr>
              <a:t>ВЫСОКИЙ УРОВЕНЬ ДЕКАПИТАЛИЗАЦИИ ПРОМЫШЛЕННОСТИ</a:t>
            </a:r>
          </a:p>
          <a:p>
            <a:pPr marL="0" lvl="0" indent="0" defTabSz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61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935" y="33309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ВНЕШНИЕ ВЫЗОВЫ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4770" y="1914041"/>
            <a:ext cx="10348220" cy="3851328"/>
          </a:xfrm>
        </p:spPr>
        <p:txBody>
          <a:bodyPr>
            <a:noAutofit/>
          </a:bodyPr>
          <a:lstStyle/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СОХРАНЯЕТСЯ БЛОКАДА В ОТНОШЕНИИ КУБЫ</a:t>
            </a:r>
            <a:endParaRPr lang="es-ES" sz="2800" dirty="0" smtClean="0">
              <a:solidFill>
                <a:prstClr val="black"/>
              </a:solidFill>
            </a:endParaRP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ПОСЛЕДСТВИЯ </a:t>
            </a:r>
            <a:r>
              <a:rPr lang="ru-RU" sz="2800" dirty="0">
                <a:solidFill>
                  <a:prstClr val="black"/>
                </a:solidFill>
              </a:rPr>
              <a:t>СТРУКТУРНОГО КРИЗИСА МИРОВОЙ ЭКОНОМИЧЕСКОЙ СИСТЕМЫ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ПОСЛЕДСТВИЯ </a:t>
            </a:r>
            <a:r>
              <a:rPr lang="ru-RU" sz="2800" dirty="0">
                <a:solidFill>
                  <a:prstClr val="black"/>
                </a:solidFill>
              </a:rPr>
              <a:t>ИЗМЕНЕНИЯ </a:t>
            </a:r>
            <a:r>
              <a:rPr lang="ru-RU" sz="2800" dirty="0" smtClean="0">
                <a:solidFill>
                  <a:prstClr val="black"/>
                </a:solidFill>
              </a:rPr>
              <a:t>КЛИМАТА</a:t>
            </a: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КОНСОЛИДАЦИЯ ДОСТИЖЕНИЙ РЕГИОНАЛЬНОЙ ИНТЕГРАЦИИ. СЕЛАК, АЛБА, ПЕТРОКАРИБЕ </a:t>
            </a:r>
          </a:p>
          <a:p>
            <a:pPr marL="457200" lvl="0" indent="-45720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</a:rPr>
              <a:t>ПРОЦЕСС НОРМАЛИЗАЦИИ ОТНОШЕНИЙ С США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6180"/>
            <a:ext cx="1097280" cy="5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6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КУБА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6180"/>
            <a:ext cx="1097280" cy="5618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87044" y="1851203"/>
            <a:ext cx="58307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Площадь</a:t>
            </a:r>
            <a:r>
              <a:rPr lang="es-ES" sz="2400" b="1" dirty="0" smtClean="0"/>
              <a:t>: </a:t>
            </a:r>
            <a:r>
              <a:rPr lang="es-ES" sz="2400" dirty="0" smtClean="0"/>
              <a:t>109 884,01 </a:t>
            </a:r>
            <a:r>
              <a:rPr lang="ru-RU" sz="2400" dirty="0" smtClean="0"/>
              <a:t>км²</a:t>
            </a:r>
          </a:p>
          <a:p>
            <a:pPr algn="just"/>
            <a:r>
              <a:rPr lang="ru-RU" sz="2400" b="1" dirty="0" smtClean="0"/>
              <a:t>Население</a:t>
            </a:r>
            <a:r>
              <a:rPr lang="es-ES" sz="2400" b="1" dirty="0" smtClean="0"/>
              <a:t>:</a:t>
            </a:r>
            <a:r>
              <a:rPr lang="es-ES" sz="2400" dirty="0" smtClean="0"/>
              <a:t> 11 163 934 </a:t>
            </a:r>
            <a:r>
              <a:rPr lang="ru-RU" sz="2400" dirty="0" smtClean="0"/>
              <a:t>чел. </a:t>
            </a:r>
            <a:r>
              <a:rPr lang="es-ES" sz="2400" dirty="0" smtClean="0"/>
              <a:t>(</a:t>
            </a:r>
            <a:r>
              <a:rPr lang="ru-RU" sz="2400" dirty="0" smtClean="0"/>
              <a:t>согласно переписи </a:t>
            </a:r>
            <a:r>
              <a:rPr lang="es-ES" sz="2400" dirty="0" smtClean="0"/>
              <a:t>2012</a:t>
            </a:r>
            <a:r>
              <a:rPr lang="ru-RU" sz="2400" dirty="0" smtClean="0"/>
              <a:t> г.</a:t>
            </a:r>
            <a:r>
              <a:rPr lang="es-ES" sz="2400" dirty="0" smtClean="0"/>
              <a:t>)</a:t>
            </a:r>
          </a:p>
          <a:p>
            <a:pPr algn="just"/>
            <a:r>
              <a:rPr lang="ru-RU" sz="2400" b="1" dirty="0" smtClean="0"/>
              <a:t>Продолжительность жизни</a:t>
            </a:r>
            <a:r>
              <a:rPr lang="es-ES" sz="2400" b="1" dirty="0" smtClean="0"/>
              <a:t>: </a:t>
            </a:r>
            <a:r>
              <a:rPr lang="ru-RU" sz="2400" dirty="0" smtClean="0"/>
              <a:t>средняя – </a:t>
            </a:r>
            <a:r>
              <a:rPr lang="es-ES" sz="2400" dirty="0" smtClean="0"/>
              <a:t>78</a:t>
            </a:r>
            <a:r>
              <a:rPr lang="ru-RU" sz="2400" dirty="0" smtClean="0"/>
              <a:t> лет; мужчины – </a:t>
            </a:r>
            <a:r>
              <a:rPr lang="es-ES" sz="2400" dirty="0" smtClean="0"/>
              <a:t>76</a:t>
            </a:r>
            <a:r>
              <a:rPr lang="ru-RU" sz="2400" dirty="0" smtClean="0"/>
              <a:t> лет</a:t>
            </a:r>
            <a:r>
              <a:rPr lang="es-ES" sz="2400" dirty="0" smtClean="0"/>
              <a:t>, </a:t>
            </a:r>
            <a:r>
              <a:rPr lang="ru-RU" sz="2400" dirty="0" smtClean="0"/>
              <a:t>женщины – </a:t>
            </a:r>
            <a:r>
              <a:rPr lang="es-ES" sz="2400" dirty="0" smtClean="0"/>
              <a:t>80</a:t>
            </a:r>
            <a:r>
              <a:rPr lang="ru-RU" sz="2400" dirty="0" smtClean="0"/>
              <a:t> лет</a:t>
            </a:r>
            <a:endParaRPr lang="es-ES" sz="2400" dirty="0" smtClean="0"/>
          </a:p>
          <a:p>
            <a:pPr algn="just"/>
            <a:r>
              <a:rPr lang="ru-RU" sz="2400" b="1" dirty="0" smtClean="0"/>
              <a:t>Младенческая смертность</a:t>
            </a:r>
            <a:r>
              <a:rPr lang="es-ES" sz="2400" b="1" dirty="0" smtClean="0"/>
              <a:t>:</a:t>
            </a:r>
            <a:r>
              <a:rPr lang="es-ES" sz="2400" dirty="0" smtClean="0"/>
              <a:t> 4.2</a:t>
            </a:r>
            <a:r>
              <a:rPr lang="ru-RU" sz="2400" dirty="0" smtClean="0"/>
              <a:t> на </a:t>
            </a:r>
            <a:r>
              <a:rPr lang="es-ES" sz="2400" dirty="0" smtClean="0"/>
              <a:t>1000</a:t>
            </a:r>
            <a:r>
              <a:rPr lang="ru-RU" sz="2400" dirty="0" smtClean="0"/>
              <a:t> родившихся</a:t>
            </a:r>
            <a:endParaRPr lang="es-ES" sz="2400" dirty="0" smtClean="0"/>
          </a:p>
          <a:p>
            <a:pPr algn="just"/>
            <a:r>
              <a:rPr lang="ru-RU" sz="2400" dirty="0" smtClean="0"/>
              <a:t>В стране </a:t>
            </a:r>
            <a:r>
              <a:rPr lang="ru-RU" sz="2400" b="1" dirty="0"/>
              <a:t>проблемы безграмотности </a:t>
            </a:r>
            <a:r>
              <a:rPr lang="ru-RU" sz="2400" b="1" dirty="0" smtClean="0"/>
              <a:t>нет</a:t>
            </a:r>
          </a:p>
          <a:p>
            <a:pPr algn="just"/>
            <a:r>
              <a:rPr lang="ru-RU" sz="2400" b="1" dirty="0" smtClean="0"/>
              <a:t>Доля населения с высшим образованием</a:t>
            </a:r>
            <a:r>
              <a:rPr lang="es-ES" sz="2400" b="1" dirty="0" smtClean="0"/>
              <a:t>: </a:t>
            </a:r>
            <a:r>
              <a:rPr lang="es-ES" sz="2400" dirty="0" smtClean="0"/>
              <a:t>11.1%</a:t>
            </a:r>
          </a:p>
          <a:p>
            <a:pPr algn="just"/>
            <a:r>
              <a:rPr lang="ru-RU" sz="2400" b="1" dirty="0"/>
              <a:t>Квалифицированная рабочая сила</a:t>
            </a:r>
            <a:r>
              <a:rPr lang="es-ES" sz="2400" b="1" dirty="0" smtClean="0"/>
              <a:t>: </a:t>
            </a:r>
            <a:r>
              <a:rPr lang="es-ES" sz="2400" dirty="0" smtClean="0"/>
              <a:t>18%</a:t>
            </a: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1" y="2365345"/>
            <a:ext cx="5227687" cy="26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/>
              <a:t>НЕРУШИМЫЕ ПРИНЦИПЫ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v"/>
            </a:pPr>
            <a:r>
              <a:rPr lang="es-ES" sz="2800" dirty="0" smtClean="0">
                <a:solidFill>
                  <a:prstClr val="black"/>
                </a:solidFill>
              </a:rPr>
              <a:t>   </a:t>
            </a:r>
            <a:r>
              <a:rPr lang="ru-RU" sz="2800" dirty="0" smtClean="0">
                <a:solidFill>
                  <a:prstClr val="black"/>
                </a:solidFill>
              </a:rPr>
              <a:t>ИЗМЕНЯТЬ ТО, ЧТО ДОЛЖНО БЫТЬ ИЗМЕНЕНО, - ЭТО СУВЕРЕННОЕ ДЕЛО И КАСАЕТСЯ ИСКЛЮЧИТЕЛЬНО ЛИШЬ САМИХ КУБИНЦЕВ</a:t>
            </a:r>
            <a:r>
              <a:rPr lang="es-ES" sz="2800" dirty="0" smtClean="0">
                <a:solidFill>
                  <a:prstClr val="black"/>
                </a:solidFill>
              </a:rPr>
              <a:t>.</a:t>
            </a:r>
            <a:endParaRPr lang="es-ES" sz="2800" dirty="0">
              <a:solidFill>
                <a:prstClr val="black"/>
              </a:solidFill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es-ES" sz="2800" dirty="0" smtClean="0">
                <a:solidFill>
                  <a:prstClr val="black"/>
                </a:solidFill>
              </a:rPr>
              <a:t>   </a:t>
            </a:r>
            <a:r>
              <a:rPr lang="ru-RU" sz="2800" dirty="0" smtClean="0">
                <a:solidFill>
                  <a:prstClr val="black"/>
                </a:solidFill>
              </a:rPr>
              <a:t>НЕЗАВИСИМОСТЬ, СУВЕРЕНИТЕТ, ЕДИНСТВО И СОЦИАЛЬНАЯ СПРАВЕДЛИВОСТЬ СТРАНЫ ОБСУЖДЕНИЮ НЕ ПОДЛЕЖАТ</a:t>
            </a:r>
            <a:r>
              <a:rPr lang="es-ES" sz="2800" dirty="0" smtClean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5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26782" cy="250063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БЛАГОДАРИМ</a:t>
            </a:r>
            <a:br>
              <a:rPr lang="ru-RU" sz="7200" b="1" dirty="0" smtClean="0">
                <a:solidFill>
                  <a:schemeClr val="tx1"/>
                </a:solidFill>
              </a:rPr>
            </a:br>
            <a:r>
              <a:rPr lang="ru-RU" sz="7200" b="1" dirty="0" smtClean="0">
                <a:solidFill>
                  <a:schemeClr val="tx1"/>
                </a:solidFill>
              </a:rPr>
              <a:t>ЗА ВНИМАНИЕ!</a:t>
            </a:r>
            <a:endParaRPr lang="es-ES" sz="7200" b="1" dirty="0">
              <a:solidFill>
                <a:schemeClr val="tx1"/>
              </a:solidFill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ЯНВАРЯ 1</a:t>
            </a:r>
            <a:r>
              <a:rPr lang="es-ES" dirty="0">
                <a:solidFill>
                  <a:schemeClr val="tx1"/>
                </a:solidFill>
              </a:rPr>
              <a:t>959</a:t>
            </a:r>
            <a:r>
              <a:rPr lang="ru-RU" dirty="0">
                <a:solidFill>
                  <a:schemeClr val="tx1"/>
                </a:solidFill>
              </a:rPr>
              <a:t> ГОДА</a:t>
            </a:r>
            <a:r>
              <a:rPr lang="es-E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ПОБЕДА РЕВОЛЮЦИИ</a:t>
            </a:r>
            <a:endParaRPr lang="es-E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017" y="2012247"/>
            <a:ext cx="11150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be-BY" sz="2400" dirty="0" smtClean="0"/>
              <a:t>ДОСТИЖЕНИЕ ИСТИННОЙ НАЦИОНАЛЬНЫЙ НЕЗАВИСИМОСТИ</a:t>
            </a:r>
            <a:endParaRPr lang="es-ES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НАЧАЛО ГЛУБОКИХ ИЗМЕНЕНИЙ В СОЦИАЛЬНОЙ, ЭКОНОМИЧЕСКОЙ И ПОЛИТИЧЕСКОЙ СФЕРАХ</a:t>
            </a:r>
            <a:endParaRPr lang="es-ES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ОПРЕДЕЛЯЕТСЯ СОЦИАЛИСТИЧЕСКИЙ ХАРАКТЕР РЕВОЛЮЦИИ</a:t>
            </a:r>
            <a:endParaRPr lang="es-ES" sz="2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1962 ГОД: США ОФИЦИАЛЬНО ОБЪЯВИЛИ ОБ ЭКОНОМИЧЕСКОЙ, ФИНАНСОВОЙ И ТОРГОВОЙ БЛОКАДЕ КУБЫ</a:t>
            </a:r>
            <a:endParaRPr lang="es-ES" sz="2400" dirty="0" smtClean="0"/>
          </a:p>
          <a:p>
            <a:pPr marL="720000" lvl="0" indent="-342900">
              <a:buFont typeface="Wingdings" pitchFamily="2" charset="2"/>
              <a:buChar char="ü"/>
            </a:pPr>
            <a:r>
              <a:rPr lang="ru-RU" sz="2400" dirty="0" smtClean="0"/>
              <a:t>САМАЯ ДОЛГАЯ И ЖЕСТОКАЯ БЛОКАДА В ИСТОРИИ ПРОДОЛЖАЕТСЯ И ПО СЕЙ ДЕНЬ</a:t>
            </a:r>
            <a:endParaRPr lang="es-ES" sz="2400" dirty="0" smtClean="0"/>
          </a:p>
          <a:p>
            <a:pPr marL="720000" lvl="0" indent="-342900">
              <a:buFont typeface="Wingdings" pitchFamily="2" charset="2"/>
              <a:buChar char="ü"/>
            </a:pPr>
            <a:r>
              <a:rPr lang="ru-RU" sz="2400" dirty="0" smtClean="0"/>
              <a:t>ПОДСЧИТАННЫЙ УЩЕРБ СОСТАВЛЯЕТ БОЛЕЕ 121 МИЛЛИАРДА ДОЛЛАРОВ США</a:t>
            </a:r>
            <a:endParaRPr lang="es-ES" sz="2400" dirty="0" smtClean="0"/>
          </a:p>
          <a:p>
            <a:pPr marL="720000" lvl="0" indent="-342900">
              <a:buFont typeface="Wingdings" pitchFamily="2" charset="2"/>
              <a:buChar char="ü"/>
            </a:pPr>
            <a:r>
              <a:rPr lang="ru-RU" sz="2400" dirty="0" smtClean="0"/>
              <a:t>ГЛАВНОЕ ПРЕПЯТСТВИЕ РАЗВИТИЮ СТРАНЫ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405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834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90-Е ГГ. ХХ ВЕКА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971012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РАСПАД СССР И ИСЧЕЗНОВЕНИЕ СОЦИАЛИСТИЧЕСКОГО ЛАГЕРЯ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ГЛУБОКИЙ ЭКОНОМИЧЕСКИЙ КРИЗИС</a:t>
            </a:r>
            <a:endParaRPr lang="es-ES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6180"/>
            <a:ext cx="1097280" cy="561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37959" y="1845735"/>
            <a:ext cx="5361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ПОТЕРЯ </a:t>
            </a:r>
            <a:r>
              <a:rPr lang="es-ES" sz="2400" dirty="0" smtClean="0"/>
              <a:t>85 </a:t>
            </a:r>
            <a:r>
              <a:rPr lang="es-ES" sz="2400" dirty="0"/>
              <a:t>% </a:t>
            </a:r>
            <a:r>
              <a:rPr lang="ru-RU" sz="2400" dirty="0" smtClean="0"/>
              <a:t>РЫНКОВ</a:t>
            </a:r>
            <a:endParaRPr lang="es-E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ВВП УПАЛ НА 4</a:t>
            </a:r>
            <a:r>
              <a:rPr lang="es-ES" sz="2400" dirty="0" smtClean="0"/>
              <a:t>0%</a:t>
            </a:r>
            <a:endParaRPr lang="es-E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ТАК НАЗЫВАЕМАЯ СИТУАЦИЯ ДВОЙНОЙ БЛОКАДЫ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СИЛЬНОЕ СНИЖЕНИЕ УРОВНЯ ЖИЗНИ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5015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ОСОБЫЙ </a:t>
            </a:r>
            <a:r>
              <a:rPr lang="ru-RU" sz="4400" dirty="0" smtClean="0"/>
              <a:t>ПЕРИОД В </a:t>
            </a:r>
            <a:r>
              <a:rPr lang="ru-RU" sz="4400" dirty="0"/>
              <a:t>МИРНОЕ ВРЕМЯ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010" y="1845734"/>
            <a:ext cx="5937663" cy="4023360"/>
          </a:xfrm>
        </p:spPr>
        <p:txBody>
          <a:bodyPr>
            <a:noAutofit/>
          </a:bodyPr>
          <a:lstStyle/>
          <a:p>
            <a:pPr marL="457200" indent="-457200" algn="just" defTabSz="457200">
              <a:buClr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УСИЛЕНИЕ ПОЛИТИКИ БЛОКАДЫ </a:t>
            </a:r>
            <a:r>
              <a:rPr lang="ru-RU" sz="2400" dirty="0" smtClean="0">
                <a:solidFill>
                  <a:prstClr val="black"/>
                </a:solidFill>
              </a:rPr>
              <a:t>КУБЫ И </a:t>
            </a:r>
            <a:r>
              <a:rPr lang="ru-RU" sz="2400" dirty="0">
                <a:solidFill>
                  <a:prstClr val="black"/>
                </a:solidFill>
              </a:rPr>
              <a:t>ЕЕ ЭКСТРАТЕРРИТОРИАЛЬНЫЙ ХАРАКТЕР</a:t>
            </a:r>
            <a:endParaRPr lang="es-ES" sz="2400" dirty="0">
              <a:solidFill>
                <a:prstClr val="black"/>
              </a:solidFill>
            </a:endParaRPr>
          </a:p>
          <a:p>
            <a:pPr marL="457200" indent="-457200" algn="just" defTabSz="457200">
              <a:buClrTx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СОПРОТИВЛЕНИЕ </a:t>
            </a:r>
            <a:r>
              <a:rPr lang="ru-RU" sz="2400" dirty="0">
                <a:solidFill>
                  <a:prstClr val="black"/>
                </a:solidFill>
              </a:rPr>
              <a:t>И СОХРАНЕНИЕ ОСНОВНЫХ СОЦИАЛЬНЫХ ДОСТИЖЕНИЙ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6180"/>
            <a:ext cx="1097280" cy="561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69379" y="1845734"/>
            <a:ext cx="5429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УТВЕРЖДЕНИЕ ЗАКОНОВ ТОРРИЧЕЛЛИ И ХЕЛМСА-БЕРТОНА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ЕВРОСОЮЗ  </a:t>
            </a:r>
            <a:r>
              <a:rPr lang="ru-RU" sz="2400" dirty="0" smtClean="0">
                <a:solidFill>
                  <a:prstClr val="black"/>
                </a:solidFill>
              </a:rPr>
              <a:t>ЗАНИМАЕТ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«ОБЩУЮ </a:t>
            </a:r>
            <a:r>
              <a:rPr lang="ru-RU" sz="2400" dirty="0">
                <a:solidFill>
                  <a:prstClr val="black"/>
                </a:solidFill>
              </a:rPr>
              <a:t>ПОЗИЦИЮ» В ОТНОШЕНИИ КУБЫ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ПОЛИТИКА ВНУТРЕННЕЙ ДЕСТАБИЛИЗАЦИИ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91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28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ПЕРВОЕ ДЕСЯТИЛЕТИЕ ХХ</a:t>
            </a:r>
            <a:r>
              <a:rPr lang="es-ES" dirty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ВЕКА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1845734"/>
            <a:ext cx="4930033" cy="402336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НЕОБХОДИМОСТЬ </a:t>
            </a:r>
            <a:r>
              <a:rPr lang="ru-RU" sz="2400" dirty="0">
                <a:solidFill>
                  <a:schemeClr val="tx1"/>
                </a:solidFill>
              </a:rPr>
              <a:t>ПРИСТУПИТЬ К ВЫПОЛНЕНИЮ ПРОГРАММЫ УСТОЙЧИВОГО </a:t>
            </a:r>
            <a:r>
              <a:rPr lang="ru-RU" sz="2400" dirty="0" smtClean="0">
                <a:solidFill>
                  <a:schemeClr val="tx1"/>
                </a:solidFill>
              </a:rPr>
              <a:t>РАЗВИТИЯ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ПРОДОЛЖАЮТ ПРИМЕНЯТЬСЯ МЕРЫ ПЕРЕХОДНОГО </a:t>
            </a:r>
            <a:r>
              <a:rPr lang="ru-RU" sz="2400" dirty="0" smtClean="0">
                <a:solidFill>
                  <a:schemeClr val="tx1"/>
                </a:solidFill>
              </a:rPr>
              <a:t>ХАРАКТЕРА (КРАТКОСРОЧНЫЕ)</a:t>
            </a:r>
            <a:endParaRPr lang="ru-RU" sz="2400" dirty="0">
              <a:solidFill>
                <a:schemeClr val="tx1"/>
              </a:solidFill>
            </a:endParaRPr>
          </a:p>
          <a:p>
            <a:endParaRPr lang="es-ES" sz="2400" dirty="0"/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6180"/>
            <a:ext cx="1097280" cy="561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69380" y="1845734"/>
            <a:ext cx="5299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МЕДЛЕННОЕ И НЕСТАБИЛЬНОЕ ВОССТАНОВЛЕНИЕ </a:t>
            </a:r>
            <a:r>
              <a:rPr lang="ru-RU" sz="2400" dirty="0" smtClean="0">
                <a:solidFill>
                  <a:prstClr val="black"/>
                </a:solidFill>
              </a:rPr>
              <a:t>ЭКОНОМИКИ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НЕГАТИВНОЕ ВЛИЯНИЕ МИРОВОГО </a:t>
            </a:r>
            <a:r>
              <a:rPr lang="ru-RU" sz="2400" dirty="0" smtClean="0">
                <a:solidFill>
                  <a:prstClr val="black"/>
                </a:solidFill>
              </a:rPr>
              <a:t>ЭКОНОМИЧЕСКОГО КРИЗИСА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ПОСЛЕДСТВИЯ БЛОКАДЫ И ИСЧЕЗНОВЕНИЯ СОЦИАЛИСТИЧЕСКОЙ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6320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63" y="642863"/>
            <a:ext cx="10058400" cy="86530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altLang="ru-RU" sz="6000" dirty="0" smtClean="0">
                <a:solidFill>
                  <a:schemeClr val="tx1"/>
                </a:solidFill>
              </a:rPr>
              <a:t>2012</a:t>
            </a:r>
            <a:r>
              <a:rPr lang="ru-RU" altLang="ru-RU" sz="6000" dirty="0" smtClean="0">
                <a:solidFill>
                  <a:schemeClr val="tx1"/>
                </a:solidFill>
              </a:rPr>
              <a:t> год</a:t>
            </a:r>
            <a:endParaRPr lang="es-ES" altLang="ru-RU" sz="6000" dirty="0" smtClean="0">
              <a:solidFill>
                <a:schemeClr val="tx1"/>
              </a:solidFill>
            </a:endParaRPr>
          </a:p>
        </p:txBody>
      </p:sp>
      <p:sp>
        <p:nvSpPr>
          <p:cNvPr id="21507" name="Marcador de contenido 2"/>
          <p:cNvSpPr>
            <a:spLocks noGrp="1"/>
          </p:cNvSpPr>
          <p:nvPr>
            <p:ph idx="1"/>
          </p:nvPr>
        </p:nvSpPr>
        <p:spPr>
          <a:xfrm>
            <a:off x="285008" y="1683366"/>
            <a:ext cx="6103918" cy="4022725"/>
          </a:xfrm>
        </p:spPr>
        <p:txBody>
          <a:bodyPr/>
          <a:lstStyle/>
          <a:p>
            <a:pPr marL="342900" indent="-342900" algn="just" defTabSz="457200">
              <a:buClrTx/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/>
                </a:solidFill>
              </a:rPr>
              <a:t>ВСЕОБЩЕЕ ОБСУЖДЕНИЕ ЭКОНОМИЧЕСКИХ И СОЦИАЛЬНЫХ </a:t>
            </a:r>
            <a:r>
              <a:rPr lang="ru-RU" altLang="ru-RU" sz="2400" dirty="0">
                <a:solidFill>
                  <a:schemeClr val="tx1"/>
                </a:solidFill>
              </a:rPr>
              <a:t>НАПРАВЛЕНИЙ КУБИНСКОЙ РЕВОЛЮЦИИ</a:t>
            </a:r>
          </a:p>
          <a:p>
            <a:pPr marL="342900" indent="-342900" algn="just" defTabSz="457200">
              <a:buClrTx/>
              <a:buFont typeface="Arial" pitchFamily="34" charset="0"/>
              <a:buChar char="•"/>
            </a:pPr>
            <a:r>
              <a:rPr lang="es-ES" altLang="ru-RU" sz="2400" dirty="0">
                <a:solidFill>
                  <a:schemeClr val="tx1"/>
                </a:solidFill>
              </a:rPr>
              <a:t>VI</a:t>
            </a:r>
            <a:r>
              <a:rPr lang="ru-RU" altLang="ru-RU" sz="2400" dirty="0">
                <a:solidFill>
                  <a:schemeClr val="tx1"/>
                </a:solidFill>
              </a:rPr>
              <a:t> СЪЕЗД КОММУНИСТИЧЕСКОЙ ПАРТИИ КУБЫ</a:t>
            </a:r>
            <a:endParaRPr lang="es-ES" altLang="ru-RU" sz="2400" dirty="0">
              <a:solidFill>
                <a:schemeClr val="tx1"/>
              </a:solidFill>
            </a:endParaRPr>
          </a:p>
          <a:p>
            <a:pPr marL="342900" indent="-342900" algn="just" defTabSz="457200">
              <a:buClrTx/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НАЧАЛО ПРОЦЕССА ОБНОВЛЕНИЯ ЭКОНОМИЧЕСКОЙ И СОЦИАЛЬНОЙ МОДЕЛИ КУБЫ</a:t>
            </a:r>
            <a:endParaRPr lang="es-ES" altLang="ru-RU" sz="2400" dirty="0">
              <a:solidFill>
                <a:schemeClr val="tx1"/>
              </a:solidFill>
            </a:endParaRPr>
          </a:p>
          <a:p>
            <a:pPr marL="0" indent="0" eaLnBrk="1" hangingPunct="1"/>
            <a:endParaRPr lang="es-ES" altLang="ru-RU" sz="2400" dirty="0" smtClean="0"/>
          </a:p>
        </p:txBody>
      </p:sp>
      <p:pic>
        <p:nvPicPr>
          <p:cNvPr id="21508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uadroTexto 4"/>
          <p:cNvSpPr txBox="1">
            <a:spLocks noChangeArrowheads="1"/>
          </p:cNvSpPr>
          <p:nvPr/>
        </p:nvSpPr>
        <p:spPr bwMode="auto">
          <a:xfrm>
            <a:off x="6388926" y="1683366"/>
            <a:ext cx="545077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 sz="20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457200"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defTabSz="457200" eaLnBrk="0" fontAlgn="base" hangingPunct="0"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ПРЕДЛОЖЕНО БОЛЕЕ 600 ТЫСЯЧ ИЗМЕНЕНИЙ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ИЗМЕНЕНЫ 68% ИЗНАЧАЛЬНОГО ПРОЕКТА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ДОСТИГНУТ НАЦИОНАЛЬНЫЙ КОНСЕНСУС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КОНГРЕСС КУБИНСКОЙ КОММУНИСТИЧЕСКОЙ ПАРТИИ УТВЕРДИЛ 311 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val="37005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405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</a:rPr>
              <a:t>ОСНОВНЫЕ </a:t>
            </a:r>
            <a:r>
              <a:rPr lang="ru-RU" altLang="ru-RU" dirty="0" smtClean="0">
                <a:solidFill>
                  <a:schemeClr val="tx1"/>
                </a:solidFill>
              </a:rPr>
              <a:t>ЦЕЛИ</a:t>
            </a:r>
            <a:endParaRPr lang="es-ES" altLang="ru-RU" dirty="0" smtClean="0">
              <a:solidFill>
                <a:schemeClr val="tx1"/>
              </a:solidFill>
            </a:endParaRPr>
          </a:p>
        </p:txBody>
      </p:sp>
      <p:sp>
        <p:nvSpPr>
          <p:cNvPr id="22531" name="Marcador de contenido 2"/>
          <p:cNvSpPr>
            <a:spLocks noGrp="1"/>
          </p:cNvSpPr>
          <p:nvPr>
            <p:ph idx="1"/>
          </p:nvPr>
        </p:nvSpPr>
        <p:spPr>
          <a:xfrm>
            <a:off x="1096963" y="2185061"/>
            <a:ext cx="10184594" cy="2945080"/>
          </a:xfrm>
        </p:spPr>
        <p:txBody>
          <a:bodyPr/>
          <a:lstStyle/>
          <a:p>
            <a:pPr algn="just">
              <a:buClrTx/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chemeClr val="tx1"/>
                </a:solidFill>
              </a:rPr>
              <a:t>ПОСТРОИТЬ ПРОЦВЕТАЮЩУЮ И УСТОЙЧИВУЮ МОДЕЛЬ СОЦИАЛИЗМА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chemeClr val="tx1"/>
                </a:solidFill>
              </a:rPr>
              <a:t>ПЛАНОМЕРНЫЕ И ПОСЛЕДОВАТЕЛЬНЫЕ ИЗМЕНЕНИЯ</a:t>
            </a:r>
          </a:p>
          <a:p>
            <a:pPr algn="just">
              <a:buClrTx/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chemeClr val="tx1"/>
                </a:solidFill>
              </a:rPr>
              <a:t>ВНЕСТИ ОСНОВАТЕЛЬНЫЕ ИЗМЕНЕНИЯ В ЭКОНОМИЧЕСКУЮ </a:t>
            </a:r>
            <a:r>
              <a:rPr lang="ru-RU" altLang="ru-RU" sz="2400" dirty="0">
                <a:solidFill>
                  <a:schemeClr val="tx1"/>
                </a:solidFill>
              </a:rPr>
              <a:t>СТРУКТУРУ </a:t>
            </a:r>
            <a:r>
              <a:rPr lang="ru-RU" altLang="ru-RU" sz="2400" dirty="0" smtClean="0">
                <a:solidFill>
                  <a:schemeClr val="tx1"/>
                </a:solidFill>
              </a:rPr>
              <a:t>И ПРОЦЕСС </a:t>
            </a:r>
            <a:r>
              <a:rPr lang="ru-RU" altLang="ru-RU" sz="2400" dirty="0">
                <a:solidFill>
                  <a:schemeClr val="tx1"/>
                </a:solidFill>
              </a:rPr>
              <a:t>УПРАВЛЕНИЯ  </a:t>
            </a:r>
            <a:r>
              <a:rPr lang="ru-RU" altLang="ru-RU" sz="2400" dirty="0" smtClean="0">
                <a:solidFill>
                  <a:schemeClr val="tx1"/>
                </a:solidFill>
              </a:rPr>
              <a:t>ЭКОНОМИКОЙ</a:t>
            </a:r>
          </a:p>
        </p:txBody>
      </p:sp>
      <p:pic>
        <p:nvPicPr>
          <p:cNvPr id="2253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6025"/>
            <a:ext cx="1096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9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52" y="286603"/>
            <a:ext cx="10343408" cy="1114685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dirty="0" smtClean="0">
                <a:solidFill>
                  <a:schemeClr val="tx1"/>
                </a:solidFill>
              </a:rPr>
              <a:t>НЕКОТОРЫЕ БАЗОВЫЕ КОНЦЕПЦИИ</a:t>
            </a:r>
            <a:endParaRPr lang="es-ES" sz="4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5013" y="1845734"/>
            <a:ext cx="113290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/>
                </a:solidFill>
              </a:rPr>
              <a:t>СОЦИАЛИСТИЧЕСКОЕ ПЛАНИРОВАНИЕ ЭКОНОМИКИ </a:t>
            </a:r>
            <a:r>
              <a:rPr lang="ru-RU" altLang="ru-RU" sz="2400" dirty="0">
                <a:solidFill>
                  <a:schemeClr val="tx1"/>
                </a:solidFill>
              </a:rPr>
              <a:t>ПРЕВАЛИРУЕТ НАД </a:t>
            </a:r>
            <a:r>
              <a:rPr lang="ru-RU" altLang="ru-RU" sz="2400" dirty="0" smtClean="0">
                <a:solidFill>
                  <a:schemeClr val="tx1"/>
                </a:solidFill>
              </a:rPr>
              <a:t>СВОБОДНЫМ РЫНКОМ;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/>
                </a:solidFill>
              </a:rPr>
              <a:t>НЕ БУДУТ ПРИМЕНЯТЬСЯ НИ «ШОКОВАЯ ТЕРАПИЯ», НИ НЕОЛИБЕРАЛЬНЫЕ РЕФОРМЫ;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tx1"/>
                </a:solidFill>
              </a:rPr>
              <a:t>УКРЕПЛЕНИЕ ПОЛИТИКИ СОЦИАЛЬНОЙ СПРАВЕДЛИВОСТИ И ЗАЩИТА ДОСТИЖЕНИЙ РЕВОЛЮЦИИ;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algn="just">
              <a:buClrTx/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ВОЗМОЖНОСТЬ СОЗДАНИЯ АЛЬТЕРНАТИВНЫХ ФОРМ СОБСТВЕННОСТИ, УПРАВЛЕНИЯ И ПРОИЗВОДСТВА;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НЕДОПУЩЕНИЕ КОНЦЕНТРАЦИИ БОГАТСТВ;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ДЕЦЕНТРАЛИЗАЦИЯ ГОСУДАРСТВЕННОГО УПРАВЛЕНИЯ;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</a:rPr>
              <a:t>РЕОРГАНИЗАЦИЯ УЧРЕДИТЕЛЬНОЙ И ЮРИДИЧЕСКОЙ СИСТЕМ.</a:t>
            </a:r>
          </a:p>
        </p:txBody>
      </p:sp>
    </p:spTree>
    <p:extLst>
      <p:ext uri="{BB962C8B-B14F-4D97-AF65-F5344CB8AC3E}">
        <p14:creationId xmlns:p14="http://schemas.microsoft.com/office/powerpoint/2010/main" val="15987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3_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1586</TotalTime>
  <Words>757</Words>
  <Application>Microsoft Office PowerPoint</Application>
  <PresentationFormat>Произвольный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Retrospección</vt:lpstr>
      <vt:lpstr>1_Retrospección</vt:lpstr>
      <vt:lpstr>2_Retrospección</vt:lpstr>
      <vt:lpstr>3_Retrospección</vt:lpstr>
      <vt:lpstr>КУБА:</vt:lpstr>
      <vt:lpstr>КУБА</vt:lpstr>
      <vt:lpstr>1 ЯНВАРЯ 1959 ГОДА:  ПОБЕДА РЕВОЛЮЦИИ</vt:lpstr>
      <vt:lpstr>90-Е ГГ. ХХ ВЕКА</vt:lpstr>
      <vt:lpstr>ОСОБЫЙ ПЕРИОД В МИРНОЕ ВРЕМЯ</vt:lpstr>
      <vt:lpstr>ПЕРВОЕ ДЕСЯТИЛЕТИЕ ХХI ВЕКА</vt:lpstr>
      <vt:lpstr>2012 год</vt:lpstr>
      <vt:lpstr>ОСНОВНЫЕ ЦЕЛИ</vt:lpstr>
      <vt:lpstr>НЕКОТОРЫЕ БАЗОВЫЕ КОНЦЕПЦИИ</vt:lpstr>
      <vt:lpstr>ОСНОВНЫЕ ПРИНЯТЫЕ МЕРЫ</vt:lpstr>
      <vt:lpstr>ЧТО ТАКОЕ ОСОБАЯ ЭКОНОМИЧЕСКАЯ ЗОНА (ОЭЗ)?</vt:lpstr>
      <vt:lpstr>ПРЕИМУЩЕСТВА ОЭЗ СТРАТЕГИЧЕСКОЕ РАСПОЛОЖЕНИЕ</vt:lpstr>
      <vt:lpstr>РАСПОЛОЖЕНИЕ ЗОНЫ ОСОБОГО ЭКОНОМИЧЕСКОГО РАЗВИТИЯ</vt:lpstr>
      <vt:lpstr>ПРЕИМУЩЕСТВА ОЭЗ СПЕЦИАЛЬНЫЙ НАЛОГОВОЙ РЕЖИМ С НАЛОГОВЫМИ ЛЬГОТАМИ</vt:lpstr>
      <vt:lpstr>ЦЕЛЬ – СПОСОБСТВОВАТЬ РАЗВИТИЮ СТРАНЫ ПОСРЕДСТВОМ:</vt:lpstr>
      <vt:lpstr>ПРЕИМУЩЕСТА ИНВЕСТИРОВАНИЯ</vt:lpstr>
      <vt:lpstr>2015-2016 гг.</vt:lpstr>
      <vt:lpstr>ВНУТРЕННИЕ ВЫЗОВЫ</vt:lpstr>
      <vt:lpstr>ВНЕШНИЕ ВЫЗОВЫ</vt:lpstr>
      <vt:lpstr> НЕРУШИМЫЕ ПРИНЦИПЫ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CUBA: 55 AÑOS DE REVOLUCIÓN.</dc:title>
  <dc:creator>Laura Rosa Suarez Boza</dc:creator>
  <cp:lastModifiedBy>admin</cp:lastModifiedBy>
  <cp:revision>101</cp:revision>
  <cp:lastPrinted>2015-12-15T15:34:07Z</cp:lastPrinted>
  <dcterms:created xsi:type="dcterms:W3CDTF">2014-02-17T19:39:36Z</dcterms:created>
  <dcterms:modified xsi:type="dcterms:W3CDTF">2015-12-16T07:16:15Z</dcterms:modified>
</cp:coreProperties>
</file>